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  <p:sldMasterId id="2147483676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67" r:id="rId5"/>
    <p:sldId id="258" r:id="rId6"/>
    <p:sldId id="268" r:id="rId7"/>
    <p:sldId id="259" r:id="rId8"/>
    <p:sldId id="261" r:id="rId9"/>
    <p:sldId id="260" r:id="rId10"/>
    <p:sldId id="262" r:id="rId11"/>
    <p:sldId id="269" r:id="rId12"/>
    <p:sldId id="263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5F5F5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 autoAdjust="0"/>
    <p:restoredTop sz="94700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it-IT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it-IT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it-IT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B29A65BF-0075-8245-A838-E021D870E3E8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97503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it-IT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endParaRPr lang="it-IT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endParaRPr lang="it-IT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862F7A01-BF62-C84F-9423-3FC6EBD5931D}" type="slidenum">
              <a:rPr lang="it-IT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75684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0"/>
        <a:cs typeface="Times New Roman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Times New Roman" charset="0"/>
        <a:cs typeface="Times New Roman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C32E-3912-7643-B36B-B9E59676E7C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313E-889A-154F-8276-1871BA638AA7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936A-B0DB-0145-82C9-44C8A61255E9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3C32E-3912-7643-B36B-B9E59676E7C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53473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A7D6-7591-744C-8B6B-8BD0DA86F0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77728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CB37-DBC8-5D4F-AA81-B2F4D83F932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67997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6C6A-6074-6446-83B9-4AE3C7C0746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8584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EBDC-35D1-2B4D-9B18-3DE35EFEECA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2935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AAFF9-8C47-C947-8257-16A5EB0BA52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93975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B6EE-3A3A-324F-8917-17298915DBC1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682996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5B07-2E0B-EF49-AE32-78C799C6DE0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7656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2A7D6-7591-744C-8B6B-8BD0DA86F08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E47B-782D-A047-B031-F4874163385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619727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6313E-889A-154F-8276-1871BA638AA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15442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5936A-B0DB-0145-82C9-44C8A61255E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2565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CB37-DBC8-5D4F-AA81-B2F4D83F932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36C6A-6074-6446-83B9-4AE3C7C0746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EBDC-35D1-2B4D-9B18-3DE35EFEECA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AAFF9-8C47-C947-8257-16A5EB0BA52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B6EE-3A3A-324F-8917-17298915DBC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B5B07-2E0B-EF49-AE32-78C799C6DE0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E47B-782D-A047-B031-F4874163385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2493F62-D412-9B4B-A48B-FBEEC9C5271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93F62-D412-9B4B-A48B-FBEEC9C5271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8892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ience-slayer_00337860.jpg"/>
          <p:cNvPicPr>
            <a:picLocks noChangeAspect="1"/>
          </p:cNvPicPr>
          <p:nvPr/>
        </p:nvPicPr>
        <p:blipFill rotWithShape="1">
          <a:blip r:embed="rId2">
            <a:alphaModFix amt="8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30"/>
          <a:stretch/>
        </p:blipFill>
        <p:spPr>
          <a:xfrm>
            <a:off x="2666" y="0"/>
            <a:ext cx="9144000" cy="6858000"/>
          </a:xfrm>
          <a:prstGeom prst="rect">
            <a:avLst/>
          </a:prstGeom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228600" y="228600"/>
            <a:ext cx="7924800" cy="1752600"/>
          </a:xfrm>
        </p:spPr>
        <p:txBody>
          <a:bodyPr>
            <a:normAutofit/>
          </a:bodyPr>
          <a:lstStyle/>
          <a:p>
            <a:r>
              <a:rPr lang="it-IT" sz="9600" dirty="0" smtClean="0">
                <a:solidFill>
                  <a:srgbClr val="FFFFFF"/>
                </a:solidFill>
                <a:latin typeface="Candara"/>
                <a:cs typeface="Candara"/>
              </a:rPr>
              <a:t>IL DNA</a:t>
            </a:r>
            <a:endParaRPr lang="it-IT" sz="960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6200" y="4343400"/>
            <a:ext cx="6477000" cy="1981200"/>
          </a:xfrm>
        </p:spPr>
        <p:txBody>
          <a:bodyPr/>
          <a:lstStyle/>
          <a:p>
            <a:pPr algn="l"/>
            <a:r>
              <a:rPr lang="it-IT" sz="1500" dirty="0" smtClean="0">
                <a:solidFill>
                  <a:schemeClr val="bg1"/>
                </a:solidFill>
                <a:latin typeface="Candara"/>
                <a:cs typeface="Candara"/>
              </a:rPr>
              <a:t>Liceo </a:t>
            </a:r>
            <a:r>
              <a:rPr lang="it-IT" sz="1500" dirty="0" err="1" smtClean="0">
                <a:solidFill>
                  <a:schemeClr val="bg1"/>
                </a:solidFill>
                <a:latin typeface="Candara"/>
                <a:cs typeface="Candara"/>
              </a:rPr>
              <a:t>Rosmini</a:t>
            </a:r>
            <a:endParaRPr lang="it-IT" sz="1500" dirty="0" smtClean="0">
              <a:solidFill>
                <a:schemeClr val="bg1"/>
              </a:solidFill>
              <a:latin typeface="Candara"/>
              <a:cs typeface="Candara"/>
            </a:endParaRPr>
          </a:p>
          <a:p>
            <a:pPr algn="l"/>
            <a:r>
              <a:rPr lang="it-IT" sz="1500" dirty="0" smtClean="0">
                <a:solidFill>
                  <a:schemeClr val="bg1"/>
                </a:solidFill>
                <a:latin typeface="Candara"/>
                <a:cs typeface="Candara"/>
              </a:rPr>
              <a:t>Anno scolastico 2015</a:t>
            </a:r>
          </a:p>
          <a:p>
            <a:pPr algn="l"/>
            <a:r>
              <a:rPr lang="it-IT" sz="1500" dirty="0" smtClean="0">
                <a:solidFill>
                  <a:schemeClr val="bg1"/>
                </a:solidFill>
                <a:latin typeface="Candara"/>
                <a:cs typeface="Candara"/>
              </a:rPr>
              <a:t>Gruppo2</a:t>
            </a:r>
            <a:endParaRPr lang="it-IT" sz="1500" dirty="0" smtClean="0">
              <a:solidFill>
                <a:schemeClr val="bg1"/>
              </a:solidFill>
              <a:latin typeface="Candara"/>
              <a:cs typeface="Candar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CRISTALLOGRAFIA A RAGGI X</a:t>
            </a:r>
            <a:endParaRPr lang="it-IT" dirty="0"/>
          </a:p>
        </p:txBody>
      </p:sp>
      <p:pic>
        <p:nvPicPr>
          <p:cNvPr id="4" name="Immagine 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1" b="-167"/>
          <a:stretch/>
        </p:blipFill>
        <p:spPr bwMode="auto">
          <a:xfrm>
            <a:off x="872067" y="2426184"/>
            <a:ext cx="7408333" cy="3961505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4294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82000" cy="1066800"/>
          </a:xfrm>
        </p:spPr>
        <p:txBody>
          <a:bodyPr/>
          <a:lstStyle/>
          <a:p>
            <a:r>
              <a:rPr lang="it-IT" dirty="0" smtClean="0"/>
              <a:t>Esperimento di </a:t>
            </a:r>
            <a:r>
              <a:rPr lang="it-IT" dirty="0" err="1" smtClean="0"/>
              <a:t>Hersey</a:t>
            </a:r>
            <a:r>
              <a:rPr lang="it-IT" dirty="0" smtClean="0"/>
              <a:t> e Chase</a:t>
            </a:r>
            <a:endParaRPr lang="it-IT" dirty="0"/>
          </a:p>
        </p:txBody>
      </p:sp>
      <p:pic>
        <p:nvPicPr>
          <p:cNvPr id="2" name="Immagine 1" descr="Schermata 2015-03-27 alle 21.53.4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896" t="8888" r="9780" b="11380"/>
          <a:stretch/>
        </p:blipFill>
        <p:spPr>
          <a:xfrm>
            <a:off x="1447800" y="1828800"/>
            <a:ext cx="6582767" cy="4894123"/>
          </a:xfrm>
          <a:prstGeom prst="rect">
            <a:avLst/>
          </a:prstGeom>
          <a:ln w="19050" cap="sq" cmpd="sng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IMG-20150327-WA0015_Fotor_Collag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1" b="398"/>
          <a:stretch/>
        </p:blipFill>
        <p:spPr>
          <a:xfrm>
            <a:off x="1447800" y="3581400"/>
            <a:ext cx="6858000" cy="3048000"/>
          </a:xfrm>
          <a:prstGeom prst="rect">
            <a:avLst/>
          </a:prstGeom>
          <a:ln w="19050" cap="sq" cmpd="sng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Immagine 4" descr="393394875778-142660146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511" b="30622"/>
          <a:stretch/>
        </p:blipFill>
        <p:spPr>
          <a:xfrm>
            <a:off x="1447800" y="1524000"/>
            <a:ext cx="6858000" cy="2047857"/>
          </a:xfrm>
          <a:prstGeom prst="rect">
            <a:avLst/>
          </a:prstGeom>
          <a:ln w="19050" cap="sq" cmpd="sng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2971800" y="0"/>
            <a:ext cx="358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600" dirty="0" smtClean="0">
                <a:solidFill>
                  <a:schemeClr val="bg1"/>
                </a:solidFill>
                <a:latin typeface="+mj-lt"/>
              </a:rPr>
              <a:t>FINE</a:t>
            </a:r>
            <a:endParaRPr lang="it-IT" sz="96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19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2362200"/>
            <a:ext cx="9144000" cy="3657600"/>
          </a:xfrm>
        </p:spPr>
        <p:txBody>
          <a:bodyPr>
            <a:normAutofit lnSpcReduction="10000"/>
          </a:bodyPr>
          <a:lstStyle/>
          <a:p>
            <a:pPr algn="l">
              <a:buFont typeface="Wingdings" charset="0"/>
              <a:buNone/>
            </a:pPr>
            <a:r>
              <a:rPr lang="it-IT" dirty="0" smtClean="0">
                <a:solidFill>
                  <a:srgbClr val="FF0000"/>
                </a:solidFill>
                <a:latin typeface="+mj-lt"/>
              </a:rPr>
              <a:t> DNA (Acido Deossiribonucleico)</a:t>
            </a:r>
          </a:p>
          <a:p>
            <a:pPr marL="0" indent="0" algn="l">
              <a:buNone/>
            </a:pPr>
            <a:endParaRPr lang="it-IT" dirty="0" smtClean="0">
              <a:latin typeface="+mj-lt"/>
            </a:endParaRPr>
          </a:p>
          <a:p>
            <a:pPr algn="l">
              <a:buFont typeface="Arial"/>
              <a:buChar char="•"/>
            </a:pPr>
            <a:r>
              <a:rPr lang="it-IT" dirty="0" smtClean="0">
                <a:solidFill>
                  <a:schemeClr val="tx1"/>
                </a:solidFill>
                <a:latin typeface="+mj-lt"/>
              </a:rPr>
              <a:t>Acido Fosforico</a:t>
            </a:r>
          </a:p>
          <a:p>
            <a:pPr algn="l">
              <a:buFont typeface="Arial"/>
              <a:buChar char="•"/>
            </a:pPr>
            <a:r>
              <a:rPr lang="it-IT" dirty="0" smtClean="0">
                <a:solidFill>
                  <a:schemeClr val="tx1"/>
                </a:solidFill>
                <a:latin typeface="+mj-lt"/>
              </a:rPr>
              <a:t>Zucchero Pentoso (Deossiribosio)</a:t>
            </a:r>
          </a:p>
          <a:p>
            <a:pPr algn="l">
              <a:buFont typeface="Arial"/>
              <a:buChar char="•"/>
            </a:pPr>
            <a:r>
              <a:rPr lang="it-IT" dirty="0" smtClean="0">
                <a:solidFill>
                  <a:schemeClr val="tx1"/>
                </a:solidFill>
                <a:latin typeface="+mj-lt"/>
              </a:rPr>
              <a:t>Basi Azotate     </a:t>
            </a:r>
          </a:p>
          <a:p>
            <a:pPr lvl="1" algn="l">
              <a:buFont typeface="Courier New"/>
              <a:buChar char="o"/>
            </a:pPr>
            <a:r>
              <a:rPr lang="it-IT" dirty="0" smtClean="0">
                <a:latin typeface="+mj-lt"/>
              </a:rPr>
              <a:t>Adenina</a:t>
            </a:r>
          </a:p>
          <a:p>
            <a:pPr lvl="1" algn="l">
              <a:buFont typeface="Courier New"/>
              <a:buChar char="o"/>
            </a:pPr>
            <a:r>
              <a:rPr lang="it-IT" dirty="0" smtClean="0">
                <a:latin typeface="+mj-lt"/>
              </a:rPr>
              <a:t>Guanina</a:t>
            </a:r>
          </a:p>
          <a:p>
            <a:pPr lvl="1" algn="l">
              <a:buFont typeface="Courier New"/>
              <a:buChar char="o"/>
            </a:pPr>
            <a:r>
              <a:rPr lang="it-IT" dirty="0" smtClean="0">
                <a:latin typeface="+mj-lt"/>
              </a:rPr>
              <a:t>Citosina</a:t>
            </a:r>
          </a:p>
          <a:p>
            <a:pPr lvl="1" algn="l">
              <a:buFont typeface="Courier New"/>
              <a:buChar char="o"/>
            </a:pPr>
            <a:r>
              <a:rPr lang="it-IT" dirty="0" smtClean="0">
                <a:latin typeface="+mj-lt"/>
              </a:rPr>
              <a:t>Timina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9144000" cy="1298575"/>
          </a:xfrm>
        </p:spPr>
        <p:txBody>
          <a:bodyPr/>
          <a:lstStyle/>
          <a:p>
            <a:r>
              <a:rPr lang="it-IT" dirty="0" smtClean="0"/>
              <a:t>Cos’è il DNA?</a:t>
            </a:r>
            <a:endParaRPr lang="it-IT" dirty="0"/>
          </a:p>
        </p:txBody>
      </p:sp>
      <p:pic>
        <p:nvPicPr>
          <p:cNvPr id="2" name="Immagine 1" descr="DNA.jpe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1981200"/>
            <a:ext cx="3242053" cy="4694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1000" y="2667000"/>
            <a:ext cx="8305800" cy="3352800"/>
          </a:xfrm>
        </p:spPr>
        <p:txBody>
          <a:bodyPr>
            <a:normAutofit lnSpcReduction="10000"/>
          </a:bodyPr>
          <a:lstStyle/>
          <a:p>
            <a:pPr algn="just">
              <a:buFont typeface="Arial"/>
              <a:buChar char="•"/>
            </a:pPr>
            <a:r>
              <a:rPr lang="it-IT" dirty="0" smtClean="0"/>
              <a:t>Il DNA è </a:t>
            </a:r>
            <a:r>
              <a:rPr lang="it-IT" b="1" dirty="0" smtClean="0">
                <a:solidFill>
                  <a:srgbClr val="FF0000"/>
                </a:solidFill>
              </a:rPr>
              <a:t>variabile</a:t>
            </a:r>
            <a:r>
              <a:rPr lang="it-IT" dirty="0" smtClean="0"/>
              <a:t> tra le diverse specie.</a:t>
            </a:r>
          </a:p>
          <a:p>
            <a:pPr algn="just">
              <a:buFont typeface="Arial"/>
              <a:buChar char="•"/>
            </a:pPr>
            <a:r>
              <a:rPr lang="it-IT" dirty="0" smtClean="0"/>
              <a:t>Il DNA è in grado di </a:t>
            </a:r>
            <a:r>
              <a:rPr lang="it-IT" b="1" dirty="0" smtClean="0">
                <a:solidFill>
                  <a:srgbClr val="FF0000"/>
                </a:solidFill>
              </a:rPr>
              <a:t>custodire le informazioni </a:t>
            </a:r>
            <a:r>
              <a:rPr lang="it-IT" dirty="0" smtClean="0"/>
              <a:t>che fanno una specie diversa dall’altra </a:t>
            </a:r>
          </a:p>
          <a:p>
            <a:pPr algn="just">
              <a:buFont typeface="Arial"/>
              <a:buChar char="•"/>
            </a:pPr>
            <a:r>
              <a:rPr lang="it-IT" dirty="0" smtClean="0"/>
              <a:t>Il DNA è </a:t>
            </a:r>
            <a:r>
              <a:rPr lang="it-IT" b="1" dirty="0" smtClean="0">
                <a:solidFill>
                  <a:srgbClr val="FF0000"/>
                </a:solidFill>
              </a:rPr>
              <a:t>costante</a:t>
            </a:r>
            <a:r>
              <a:rPr lang="it-IT" b="1" dirty="0" smtClean="0"/>
              <a:t> </a:t>
            </a:r>
            <a:r>
              <a:rPr lang="it-IT" dirty="0" smtClean="0"/>
              <a:t>all’interno di una stessa specie.</a:t>
            </a:r>
          </a:p>
          <a:p>
            <a:pPr algn="just">
              <a:buFont typeface="Arial"/>
              <a:buChar char="•"/>
            </a:pPr>
            <a:r>
              <a:rPr lang="it-IT" dirty="0" smtClean="0"/>
              <a:t>Il DNA è in grado di </a:t>
            </a:r>
            <a:r>
              <a:rPr lang="it-IT" b="1" dirty="0" smtClean="0">
                <a:solidFill>
                  <a:srgbClr val="FF0000"/>
                </a:solidFill>
              </a:rPr>
              <a:t>duplicarsi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con grande precisione durante la divisione cellulare.</a:t>
            </a:r>
          </a:p>
          <a:p>
            <a:pPr algn="just">
              <a:buFont typeface="Arial"/>
              <a:buChar char="•"/>
            </a:pPr>
            <a:r>
              <a:rPr lang="it-IT" dirty="0" smtClean="0"/>
              <a:t>Il DNA è soggetto a rari cambiamenti, chiamati </a:t>
            </a:r>
            <a:r>
              <a:rPr lang="it-IT" b="1" dirty="0" smtClean="0">
                <a:solidFill>
                  <a:srgbClr val="FF0000"/>
                </a:solidFill>
              </a:rPr>
              <a:t>mutazioni</a:t>
            </a:r>
            <a:r>
              <a:rPr lang="it-IT" dirty="0" smtClean="0"/>
              <a:t>, che forniscono la variabilità genetica che permette agli organismi di evolversi nel tempo.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DNA ha i requisiti adatti per funzionare come materiale genetico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795647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idx="1"/>
          </p:nvPr>
        </p:nvSpPr>
        <p:spPr>
          <a:xfrm>
            <a:off x="152400" y="2362200"/>
            <a:ext cx="8991600" cy="3352800"/>
          </a:xfrm>
        </p:spPr>
        <p:txBody>
          <a:bodyPr/>
          <a:lstStyle/>
          <a:p>
            <a:pPr algn="l">
              <a:buNone/>
            </a:pPr>
            <a:r>
              <a:rPr lang="it-IT" dirty="0" smtClean="0"/>
              <a:t>1869 ⇾ </a:t>
            </a:r>
            <a:r>
              <a:rPr lang="it-IT" dirty="0" err="1"/>
              <a:t>F</a:t>
            </a:r>
            <a:r>
              <a:rPr lang="it-IT" dirty="0" err="1" smtClean="0"/>
              <a:t>redrik</a:t>
            </a:r>
            <a:r>
              <a:rPr lang="it-IT" dirty="0" smtClean="0"/>
              <a:t> </a:t>
            </a:r>
            <a:r>
              <a:rPr lang="it-IT" dirty="0" err="1"/>
              <a:t>M</a:t>
            </a:r>
            <a:r>
              <a:rPr lang="it-IT" dirty="0" err="1" smtClean="0"/>
              <a:t>ischer</a:t>
            </a:r>
            <a:r>
              <a:rPr lang="it-IT" dirty="0" smtClean="0"/>
              <a:t> ⇾ scoperta </a:t>
            </a:r>
            <a:r>
              <a:rPr lang="it-IT" dirty="0" smtClean="0">
                <a:solidFill>
                  <a:srgbClr val="FF0000"/>
                </a:solidFill>
              </a:rPr>
              <a:t>NUCLEINA </a:t>
            </a:r>
            <a:r>
              <a:rPr lang="it-IT" dirty="0" smtClean="0"/>
              <a:t>(sostanza acida e zuccherina, ricca di fosfato)</a:t>
            </a:r>
          </a:p>
          <a:p>
            <a:pPr marL="0" indent="0" algn="l">
              <a:buNone/>
            </a:pPr>
            <a:endParaRPr lang="it-IT" dirty="0" smtClean="0"/>
          </a:p>
          <a:p>
            <a:pPr marL="0" indent="0" algn="l">
              <a:buNone/>
            </a:pPr>
            <a:r>
              <a:rPr lang="it-IT" dirty="0" smtClean="0"/>
              <a:t>1920 ⇾ si scopre che la NUCLEINA è formata da DNA e proteine, gli scienziati puntarono sulle </a:t>
            </a:r>
            <a:r>
              <a:rPr lang="it-IT" dirty="0" smtClean="0">
                <a:solidFill>
                  <a:srgbClr val="FF0000"/>
                </a:solidFill>
              </a:rPr>
              <a:t>proteine</a:t>
            </a:r>
            <a:r>
              <a:rPr lang="it-IT" dirty="0" smtClean="0"/>
              <a:t>.</a:t>
            </a:r>
          </a:p>
          <a:p>
            <a:pPr marL="0" indent="0" algn="l">
              <a:buNone/>
            </a:pPr>
            <a:endParaRPr lang="it-IT" dirty="0" smtClean="0"/>
          </a:p>
          <a:p>
            <a:pPr marL="0" indent="0" algn="l">
              <a:buNone/>
            </a:pPr>
            <a:r>
              <a:rPr lang="it-IT" dirty="0" smtClean="0"/>
              <a:t>1928 ⇾ Griffith </a:t>
            </a:r>
            <a:r>
              <a:rPr lang="it-IT" dirty="0" err="1" smtClean="0"/>
              <a:t>Fredrik</a:t>
            </a:r>
            <a:r>
              <a:rPr lang="it-IT" dirty="0" smtClean="0"/>
              <a:t> scoprì una sostanza in grado di immettere cambiamenti ereditari in batteri </a:t>
            </a:r>
          </a:p>
          <a:p>
            <a:pPr marL="0" indent="0" algn="l">
              <a:buNone/>
            </a:pPr>
            <a:endParaRPr lang="it-IT" dirty="0" smtClean="0"/>
          </a:p>
          <a:p>
            <a:pPr marL="0" indent="0" algn="l">
              <a:buNone/>
            </a:pPr>
            <a:endParaRPr lang="it-IT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ALLA RICERCA DEL DNA</a:t>
            </a:r>
            <a:endParaRPr lang="it-IT" dirty="0"/>
          </a:p>
        </p:txBody>
      </p:sp>
    </p:spTree>
  </p:cSld>
  <p:clrMapOvr>
    <a:masterClrMapping/>
  </p:clrMapOvr>
  <p:transition>
    <p:check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038600"/>
          </a:xfrm>
        </p:spPr>
        <p:txBody>
          <a:bodyPr anchor="ctr"/>
          <a:lstStyle/>
          <a:p>
            <a:pPr marL="0" indent="0" algn="l">
              <a:buNone/>
            </a:pPr>
            <a:r>
              <a:rPr lang="it-IT" dirty="0" smtClean="0"/>
              <a:t>Batterio che causa la polmonite (</a:t>
            </a:r>
            <a:r>
              <a:rPr lang="it-IT" i="1" dirty="0" smtClean="0"/>
              <a:t>pneumococco</a:t>
            </a:r>
            <a:r>
              <a:rPr lang="it-IT" dirty="0" smtClean="0"/>
              <a:t>) </a:t>
            </a:r>
            <a:r>
              <a:rPr lang="it-IT" dirty="0" smtClean="0">
                <a:sym typeface="Wingdings"/>
              </a:rPr>
              <a:t> 2 ceppi (ceppo </a:t>
            </a:r>
            <a:r>
              <a:rPr lang="it-IT" dirty="0" err="1" smtClean="0">
                <a:sym typeface="Wingdings"/>
              </a:rPr>
              <a:t>S</a:t>
            </a:r>
            <a:r>
              <a:rPr lang="it-IT" dirty="0" smtClean="0">
                <a:sym typeface="Wingdings"/>
              </a:rPr>
              <a:t>, ceppo </a:t>
            </a:r>
            <a:r>
              <a:rPr lang="it-IT" dirty="0" err="1" smtClean="0">
                <a:sym typeface="Wingdings"/>
              </a:rPr>
              <a:t>R</a:t>
            </a:r>
            <a:r>
              <a:rPr lang="it-IT" dirty="0" smtClean="0">
                <a:sym typeface="Wingdings"/>
              </a:rPr>
              <a:t>)</a:t>
            </a:r>
          </a:p>
          <a:p>
            <a:pPr marL="0" indent="0" algn="l">
              <a:buNone/>
            </a:pPr>
            <a:r>
              <a:rPr lang="it-IT" dirty="0" smtClean="0">
                <a:sym typeface="Wingdings"/>
              </a:rPr>
              <a:t>CONCLUSIONI:</a:t>
            </a:r>
          </a:p>
          <a:p>
            <a:pPr marL="0" indent="0" algn="l">
              <a:buNone/>
            </a:pPr>
            <a:r>
              <a:rPr lang="it-IT" dirty="0" smtClean="0">
                <a:sym typeface="Wingdings"/>
              </a:rPr>
              <a:t>Ha supposto l’esistenza di un </a:t>
            </a:r>
            <a:r>
              <a:rPr lang="it-IT" dirty="0" smtClean="0">
                <a:solidFill>
                  <a:srgbClr val="FF0000"/>
                </a:solidFill>
                <a:sym typeface="Wingdings"/>
              </a:rPr>
              <a:t>fattore trasformante </a:t>
            </a:r>
            <a:r>
              <a:rPr lang="it-IT" dirty="0" smtClean="0">
                <a:sym typeface="Wingdings"/>
              </a:rPr>
              <a:t>che passava l’informazione dai batteri morti a quelli vivi.</a:t>
            </a:r>
            <a:endParaRPr lang="it-IT" dirty="0" smtClean="0"/>
          </a:p>
          <a:p>
            <a:pPr marL="0" indent="0" algn="l">
              <a:buNone/>
            </a:pP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ESPERIMENTO DI GRIFFITH</a:t>
            </a:r>
            <a:endParaRPr lang="it-IT" dirty="0"/>
          </a:p>
        </p:txBody>
      </p:sp>
      <p:pic>
        <p:nvPicPr>
          <p:cNvPr id="4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7954963" cy="2284877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5112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/>
          <p:cNvSpPr>
            <a:spLocks noGrp="1" noChangeArrowheads="1"/>
          </p:cNvSpPr>
          <p:nvPr>
            <p:ph idx="1"/>
          </p:nvPr>
        </p:nvSpPr>
        <p:spPr>
          <a:xfrm>
            <a:off x="685800" y="2133600"/>
            <a:ext cx="7696200" cy="4267200"/>
          </a:xfrm>
        </p:spPr>
        <p:txBody>
          <a:bodyPr anchor="ctr"/>
          <a:lstStyle/>
          <a:p>
            <a:pPr marL="0" indent="0" algn="l">
              <a:buNone/>
            </a:pPr>
            <a:r>
              <a:rPr lang="it-IT" dirty="0" smtClean="0"/>
              <a:t>1938 </a:t>
            </a:r>
            <a:r>
              <a:rPr lang="it-IT" dirty="0" smtClean="0">
                <a:sym typeface="Wingdings"/>
              </a:rPr>
              <a:t> Rudolf Signor, </a:t>
            </a:r>
            <a:r>
              <a:rPr lang="it-IT" dirty="0" err="1" smtClean="0">
                <a:sym typeface="Wingdings"/>
              </a:rPr>
              <a:t>Torbojorn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Caspersson</a:t>
            </a:r>
            <a:r>
              <a:rPr lang="it-IT" dirty="0" smtClean="0">
                <a:sym typeface="Wingdings"/>
              </a:rPr>
              <a:t> e </a:t>
            </a:r>
            <a:r>
              <a:rPr lang="it-IT" dirty="0" err="1" smtClean="0">
                <a:sym typeface="Wingdings"/>
              </a:rPr>
              <a:t>Einer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Hammarsten</a:t>
            </a:r>
            <a:r>
              <a:rPr lang="it-IT" dirty="0" smtClean="0">
                <a:sym typeface="Wingdings"/>
              </a:rPr>
              <a:t>  DNA formato da lunghe sequenze di </a:t>
            </a:r>
            <a:r>
              <a:rPr lang="it-IT" dirty="0" smtClean="0">
                <a:solidFill>
                  <a:srgbClr val="FF0000"/>
                </a:solidFill>
                <a:sym typeface="Wingdings"/>
              </a:rPr>
              <a:t>basi nucleotidiche</a:t>
            </a:r>
            <a:r>
              <a:rPr lang="it-IT" dirty="0" smtClean="0">
                <a:sym typeface="Wingdings"/>
              </a:rPr>
              <a:t>. </a:t>
            </a:r>
          </a:p>
          <a:p>
            <a:pPr marL="0" indent="0" algn="l">
              <a:buNone/>
            </a:pPr>
            <a:endParaRPr lang="it-IT" dirty="0" smtClean="0">
              <a:sym typeface="Wingdings"/>
            </a:endParaRPr>
          </a:p>
          <a:p>
            <a:pPr marL="0" indent="0" algn="l">
              <a:buNone/>
            </a:pPr>
            <a:r>
              <a:rPr lang="it-IT" dirty="0" smtClean="0">
                <a:sym typeface="Wingdings"/>
              </a:rPr>
              <a:t>1944  </a:t>
            </a:r>
            <a:r>
              <a:rPr lang="it-IT" dirty="0" err="1" smtClean="0">
                <a:sym typeface="Wingdings"/>
              </a:rPr>
              <a:t>Avery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Osvald</a:t>
            </a:r>
            <a:r>
              <a:rPr lang="it-IT" dirty="0" smtClean="0">
                <a:sym typeface="Wingdings"/>
              </a:rPr>
              <a:t> scopre che il </a:t>
            </a:r>
            <a:r>
              <a:rPr lang="it-IT" dirty="0" smtClean="0">
                <a:solidFill>
                  <a:srgbClr val="FF0000"/>
                </a:solidFill>
                <a:sym typeface="Wingdings"/>
              </a:rPr>
              <a:t>fattore trasformante </a:t>
            </a:r>
            <a:r>
              <a:rPr lang="it-IT" dirty="0" smtClean="0">
                <a:sym typeface="Wingdings"/>
              </a:rPr>
              <a:t>(di cui parlava Griffith) era il DNA.</a:t>
            </a:r>
          </a:p>
          <a:p>
            <a:pPr algn="l"/>
            <a:endParaRPr lang="it-IT" sz="1900" dirty="0"/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ALLA RICERCA DEL DNA</a:t>
            </a:r>
            <a:endParaRPr lang="it-IT" dirty="0"/>
          </a:p>
        </p:txBody>
      </p:sp>
    </p:spTree>
  </p:cSld>
  <p:clrMapOvr>
    <a:masterClrMapping/>
  </p:clrMapOvr>
  <p:transition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-1447800" y="457200"/>
            <a:ext cx="8458200" cy="990600"/>
          </a:xfrm>
        </p:spPr>
        <p:txBody>
          <a:bodyPr/>
          <a:lstStyle/>
          <a:p>
            <a:r>
              <a:rPr lang="it-IT" dirty="0" smtClean="0"/>
              <a:t>Esperimento di </a:t>
            </a:r>
            <a:r>
              <a:rPr lang="it-IT" dirty="0" err="1" smtClean="0"/>
              <a:t>Avery</a:t>
            </a:r>
            <a:endParaRPr lang="it-IT" dirty="0"/>
          </a:p>
        </p:txBody>
      </p:sp>
      <p:pic>
        <p:nvPicPr>
          <p:cNvPr id="3" name="Immagine 2" descr="LIFE8E11-02_810x_7a78b025485a750770e46f511f2bf9c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2600" y="457200"/>
            <a:ext cx="3156239" cy="6248400"/>
          </a:xfrm>
          <a:prstGeom prst="rect">
            <a:avLst/>
          </a:prstGeom>
          <a:ln w="19050" cap="sq" cmpd="sng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CasellaDiTesto 3"/>
          <p:cNvSpPr txBox="1"/>
          <p:nvPr/>
        </p:nvSpPr>
        <p:spPr>
          <a:xfrm>
            <a:off x="381000" y="1905000"/>
            <a:ext cx="480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C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ampioni 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contenenti il fattore di trasformazione dello </a:t>
            </a:r>
            <a:r>
              <a:rPr lang="it-IT" dirty="0" smtClean="0">
                <a:solidFill>
                  <a:srgbClr val="FF0000"/>
                </a:solidFill>
              </a:rPr>
              <a:t>pneumococco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⇾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vari 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trattamenti per distruggere tipi diversi di molecole </a:t>
            </a: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e controllo dei 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tali campioni trattati avevano conservato la capacità di trasformazione.</a:t>
            </a:r>
          </a:p>
          <a:p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Distrutto 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il DNA del campione, l’attività di trasformazione andava persa, ma ciò non avveniva quando si </a:t>
            </a:r>
            <a:r>
              <a:rPr lang="it-IT" dirty="0">
                <a:solidFill>
                  <a:srgbClr val="FF0000"/>
                </a:solidFill>
              </a:rPr>
              <a:t>distruggevano le </a:t>
            </a:r>
            <a:r>
              <a:rPr lang="it-IT" dirty="0" smtClean="0">
                <a:solidFill>
                  <a:srgbClr val="FF0000"/>
                </a:solidFill>
              </a:rPr>
              <a:t>molecole.</a:t>
            </a:r>
          </a:p>
          <a:p>
            <a:r>
              <a:rPr lang="it-IT" dirty="0">
                <a:solidFill>
                  <a:srgbClr val="FF0000"/>
                </a:solidFill>
              </a:rPr>
              <a:t>I</a:t>
            </a:r>
            <a:r>
              <a:rPr lang="it-IT" dirty="0" smtClean="0">
                <a:solidFill>
                  <a:srgbClr val="FF0000"/>
                </a:solidFill>
              </a:rPr>
              <a:t>solamento </a:t>
            </a:r>
            <a:r>
              <a:rPr lang="it-IT" dirty="0">
                <a:solidFill>
                  <a:srgbClr val="FF0000"/>
                </a:solidFill>
              </a:rPr>
              <a:t>del DNA 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praticamente puro da un campione che conteneva il fattore di trasformazione dello pneumococco e dimostrò che esso provocava la </a:t>
            </a:r>
            <a:r>
              <a:rPr lang="it-IT" dirty="0">
                <a:solidFill>
                  <a:srgbClr val="FF0000"/>
                </a:solidFill>
              </a:rPr>
              <a:t>trasformazione batterica</a:t>
            </a:r>
            <a:r>
              <a:rPr lang="it-IT" dirty="0">
                <a:solidFill>
                  <a:schemeClr val="bg2">
                    <a:lumMod val="75000"/>
                  </a:schemeClr>
                </a:solidFill>
              </a:rPr>
              <a:t>. </a:t>
            </a:r>
            <a:endParaRPr lang="it-IT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idx="1"/>
          </p:nvPr>
        </p:nvSpPr>
        <p:spPr>
          <a:xfrm>
            <a:off x="1066800" y="2362200"/>
            <a:ext cx="7010400" cy="3352800"/>
          </a:xfrm>
        </p:spPr>
        <p:txBody>
          <a:bodyPr>
            <a:normAutofit fontScale="62500" lnSpcReduction="20000"/>
          </a:bodyPr>
          <a:lstStyle/>
          <a:p>
            <a:pPr marL="65088" indent="0" algn="l">
              <a:buNone/>
            </a:pPr>
            <a:r>
              <a:rPr lang="it-IT" dirty="0" smtClean="0"/>
              <a:t>1949</a:t>
            </a:r>
            <a:r>
              <a:rPr lang="it-IT" dirty="0" smtClean="0">
                <a:sym typeface="Wingdings"/>
              </a:rPr>
              <a:t> Roger e </a:t>
            </a:r>
            <a:r>
              <a:rPr lang="it-IT" dirty="0" err="1" smtClean="0">
                <a:sym typeface="Wingdings"/>
              </a:rPr>
              <a:t>Vendrely</a:t>
            </a:r>
            <a:endParaRPr lang="it-IT" dirty="0" smtClean="0">
              <a:sym typeface="Wingdings"/>
            </a:endParaRP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 scoprono, nelle </a:t>
            </a:r>
            <a:r>
              <a:rPr lang="it-IT" dirty="0" smtClean="0">
                <a:solidFill>
                  <a:srgbClr val="FF0000"/>
                </a:solidFill>
                <a:sym typeface="Wingdings"/>
              </a:rPr>
              <a:t>cellule sessuali</a:t>
            </a:r>
            <a:r>
              <a:rPr lang="it-IT" dirty="0" smtClean="0">
                <a:sym typeface="Wingdings"/>
              </a:rPr>
              <a:t>,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 la presenza di </a:t>
            </a:r>
            <a:r>
              <a:rPr lang="it-IT" dirty="0" smtClean="0">
                <a:solidFill>
                  <a:srgbClr val="FF0000"/>
                </a:solidFill>
                <a:sym typeface="Wingdings"/>
              </a:rPr>
              <a:t>metà DNA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 ( due gameti costituiscono 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un intero patrimonio genetico)</a:t>
            </a:r>
          </a:p>
          <a:p>
            <a:pPr marL="65088" indent="0" algn="l">
              <a:buNone/>
            </a:pPr>
            <a:endParaRPr lang="it-IT" dirty="0" smtClean="0">
              <a:sym typeface="Wingdings"/>
            </a:endParaRP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1950 </a:t>
            </a:r>
            <a:r>
              <a:rPr lang="it-IT" dirty="0" err="1" smtClean="0">
                <a:sym typeface="Wingdings"/>
              </a:rPr>
              <a:t>Chargaff</a:t>
            </a:r>
            <a:r>
              <a:rPr lang="it-IT" dirty="0" smtClean="0">
                <a:sym typeface="Wingdings"/>
              </a:rPr>
              <a:t> scopre che le 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basi azotate sono legate due a due. 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(quantità di </a:t>
            </a:r>
            <a:r>
              <a:rPr lang="it-IT" i="1" dirty="0" smtClean="0">
                <a:solidFill>
                  <a:srgbClr val="FF0000"/>
                </a:solidFill>
                <a:sym typeface="Wingdings"/>
              </a:rPr>
              <a:t>adenina=timina; citosina=guanina</a:t>
            </a:r>
            <a:r>
              <a:rPr lang="it-IT" dirty="0" smtClean="0">
                <a:sym typeface="Wingdings"/>
              </a:rPr>
              <a:t>) </a:t>
            </a:r>
          </a:p>
          <a:p>
            <a:pPr marL="65088" indent="0" algn="l">
              <a:buNone/>
            </a:pPr>
            <a:endParaRPr lang="it-IT" dirty="0" smtClean="0">
              <a:sym typeface="Wingdings"/>
            </a:endParaRP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1951Rosalind Franklin scopre l’esistenza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 di </a:t>
            </a:r>
            <a:r>
              <a:rPr lang="it-IT" dirty="0" smtClean="0">
                <a:solidFill>
                  <a:srgbClr val="FF0000"/>
                </a:solidFill>
                <a:sym typeface="Wingdings"/>
              </a:rPr>
              <a:t>due forme di DNA </a:t>
            </a:r>
            <a:r>
              <a:rPr lang="it-IT" dirty="0" smtClean="0">
                <a:sym typeface="Wingdings"/>
              </a:rPr>
              <a:t>( A e B); riesce anche ad 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ottenere una fotografia della struttura del DNA a </a:t>
            </a:r>
          </a:p>
          <a:p>
            <a:pPr marL="65088" indent="0" algn="l">
              <a:buNone/>
            </a:pPr>
            <a:r>
              <a:rPr lang="it-IT" dirty="0" smtClean="0">
                <a:sym typeface="Wingdings"/>
              </a:rPr>
              <a:t>doppia elica (</a:t>
            </a:r>
            <a:r>
              <a:rPr lang="it-IT" i="1" dirty="0" smtClean="0">
                <a:solidFill>
                  <a:srgbClr val="FF0000"/>
                </a:solidFill>
                <a:sym typeface="Wingdings"/>
              </a:rPr>
              <a:t>foto 51</a:t>
            </a:r>
            <a:r>
              <a:rPr lang="it-IT" dirty="0" smtClean="0">
                <a:sym typeface="Wingdings"/>
              </a:rPr>
              <a:t>)</a:t>
            </a:r>
          </a:p>
          <a:p>
            <a:pPr marL="65088" indent="0" algn="l">
              <a:buNone/>
            </a:pPr>
            <a:endParaRPr lang="it-IT" dirty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ALLA RICERCA DEL DNA</a:t>
            </a:r>
            <a:endParaRPr lang="it-IT" dirty="0"/>
          </a:p>
        </p:txBody>
      </p:sp>
      <p:pic>
        <p:nvPicPr>
          <p:cNvPr id="2" name="Immagine 1" descr="dna-rna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228"/>
          <a:stretch/>
        </p:blipFill>
        <p:spPr>
          <a:xfrm>
            <a:off x="5562600" y="1676400"/>
            <a:ext cx="2849770" cy="4843325"/>
          </a:xfrm>
          <a:prstGeom prst="rect">
            <a:avLst/>
          </a:prstGeom>
          <a:ln w="19050" cap="sq" cmpd="sng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heck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2362200"/>
            <a:ext cx="6477000" cy="3352800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it-IT" b="1" dirty="0" smtClean="0"/>
              <a:t>James Watson </a:t>
            </a:r>
            <a:r>
              <a:rPr lang="it-IT" dirty="0" smtClean="0"/>
              <a:t>e </a:t>
            </a:r>
            <a:r>
              <a:rPr lang="it-IT" b="1" dirty="0" smtClean="0"/>
              <a:t>Francis Crick </a:t>
            </a:r>
            <a:r>
              <a:rPr lang="it-IT" dirty="0" smtClean="0"/>
              <a:t>costruiscono il primo modello </a:t>
            </a:r>
          </a:p>
          <a:p>
            <a:pPr marL="0" indent="0" algn="l">
              <a:buNone/>
            </a:pPr>
            <a:r>
              <a:rPr lang="it-IT" dirty="0" smtClean="0"/>
              <a:t>tridimensionale </a:t>
            </a:r>
          </a:p>
          <a:p>
            <a:pPr marL="0" indent="0" algn="l">
              <a:buNone/>
            </a:pPr>
            <a:r>
              <a:rPr lang="it-IT" dirty="0" smtClean="0"/>
              <a:t>del DNA basandosi </a:t>
            </a:r>
          </a:p>
          <a:p>
            <a:pPr marL="0" indent="0" algn="l">
              <a:buNone/>
            </a:pPr>
            <a:r>
              <a:rPr lang="it-IT" dirty="0" smtClean="0"/>
              <a:t>sui risultati dei lavori </a:t>
            </a:r>
          </a:p>
          <a:p>
            <a:pPr marL="0" indent="0" algn="l">
              <a:buNone/>
            </a:pPr>
            <a:r>
              <a:rPr lang="it-IT" dirty="0" smtClean="0"/>
              <a:t>di </a:t>
            </a:r>
            <a:r>
              <a:rPr lang="it-IT" b="1" dirty="0" err="1" smtClean="0"/>
              <a:t>Rosalind</a:t>
            </a:r>
            <a:r>
              <a:rPr lang="it-IT" b="1" dirty="0" smtClean="0"/>
              <a:t> </a:t>
            </a:r>
            <a:r>
              <a:rPr lang="it-IT" b="1" dirty="0" err="1" smtClean="0"/>
              <a:t>Frankin</a:t>
            </a:r>
            <a:r>
              <a:rPr lang="it-IT" b="1" dirty="0" smtClean="0"/>
              <a:t> </a:t>
            </a:r>
            <a:r>
              <a:rPr lang="it-IT" dirty="0" smtClean="0"/>
              <a:t>e </a:t>
            </a:r>
          </a:p>
          <a:p>
            <a:pPr marL="0" indent="0" algn="l">
              <a:buNone/>
            </a:pPr>
            <a:r>
              <a:rPr lang="it-IT" dirty="0" smtClean="0"/>
              <a:t>M</a:t>
            </a:r>
            <a:r>
              <a:rPr lang="it-IT" b="1" dirty="0" smtClean="0"/>
              <a:t>aurice Wilkins</a:t>
            </a:r>
            <a:r>
              <a:rPr lang="it-IT" dirty="0" smtClean="0"/>
              <a:t>, </a:t>
            </a:r>
          </a:p>
          <a:p>
            <a:pPr marL="0" indent="0" algn="l">
              <a:buNone/>
            </a:pPr>
            <a:r>
              <a:rPr lang="it-IT" dirty="0" smtClean="0"/>
              <a:t>che avevano studiato</a:t>
            </a:r>
          </a:p>
          <a:p>
            <a:pPr marL="0" indent="0" algn="l">
              <a:buNone/>
            </a:pPr>
            <a:r>
              <a:rPr lang="it-IT" dirty="0" smtClean="0"/>
              <a:t> la strutture del DNA</a:t>
            </a:r>
          </a:p>
          <a:p>
            <a:pPr marL="0" indent="0" algn="l">
              <a:buNone/>
            </a:pPr>
            <a:r>
              <a:rPr lang="it-IT" dirty="0" smtClean="0"/>
              <a:t> usando la cristallografia a raggi X.</a:t>
            </a:r>
          </a:p>
          <a:p>
            <a:pPr marL="0" indent="0" algn="l">
              <a:buNone/>
            </a:pPr>
            <a:endParaRPr lang="it-IT" dirty="0"/>
          </a:p>
          <a:p>
            <a:pPr marL="0" indent="0" algn="l">
              <a:buNone/>
            </a:pPr>
            <a:endParaRPr lang="it-IT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La molecola del DNA ha la forma di una doppia elica </a:t>
            </a:r>
            <a:endParaRPr lang="it-IT" dirty="0"/>
          </a:p>
        </p:txBody>
      </p:sp>
      <p:pic>
        <p:nvPicPr>
          <p:cNvPr id="2" name="Immagine 1" descr="Photo_51_x-ray_diffraction_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2743200"/>
            <a:ext cx="4025900" cy="3965035"/>
          </a:xfrm>
          <a:prstGeom prst="rect">
            <a:avLst/>
          </a:prstGeom>
          <a:ln w="19050" cap="sq" cmpd="sng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heck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'onda">
  <a:themeElements>
    <a:clrScheme name="Cielo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Forma d'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'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 d'onda.thmx</Template>
  <TotalTime>1805</TotalTime>
  <Words>483</Words>
  <Application>Microsoft Macintosh PowerPoint</Application>
  <PresentationFormat>Presentazione su schermo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12</vt:i4>
      </vt:variant>
    </vt:vector>
  </HeadingPairs>
  <TitlesOfParts>
    <vt:vector size="14" baseType="lpstr">
      <vt:lpstr>Forma d'onda</vt:lpstr>
      <vt:lpstr>Tema di Office</vt:lpstr>
      <vt:lpstr>IL DNA</vt:lpstr>
      <vt:lpstr>Cos’è il DNA?</vt:lpstr>
      <vt:lpstr>Il DNA ha i requisiti adatti per funzionare come materiale genetico</vt:lpstr>
      <vt:lpstr>ALLA RICERCA DEL DNA</vt:lpstr>
      <vt:lpstr>ESPERIMENTO DI GRIFFITH</vt:lpstr>
      <vt:lpstr>ALLA RICERCA DEL DNA</vt:lpstr>
      <vt:lpstr>Esperimento di Avery</vt:lpstr>
      <vt:lpstr>ALLA RICERCA DEL DNA</vt:lpstr>
      <vt:lpstr>La molecola del DNA ha la forma di una doppia elica </vt:lpstr>
      <vt:lpstr>CRISTALLOGRAFIA A RAGGI X</vt:lpstr>
      <vt:lpstr>Esperimento di Hersey e Chase</vt:lpstr>
      <vt:lpstr>Diapositiva 12</vt:lpstr>
    </vt:vector>
  </TitlesOfParts>
  <Manager/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DNA</dc:title>
  <dc:subject/>
  <dc:creator/>
  <cp:keywords/>
  <dc:description/>
  <cp:lastModifiedBy>Alessandra</cp:lastModifiedBy>
  <cp:revision>46</cp:revision>
  <dcterms:created xsi:type="dcterms:W3CDTF">2001-05-30T04:56:59Z</dcterms:created>
  <dcterms:modified xsi:type="dcterms:W3CDTF">2015-06-17T13:08:33Z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TC010183731040</vt:lpwstr>
  </property>
</Properties>
</file>