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FE48136-9F76-45F6-A3ED-D8B3D0180F8C}" type="datetimeFigureOut">
              <a:rPr lang="it-IT" smtClean="0"/>
              <a:pPr/>
              <a:t>17/06/2015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EF480CF-3A24-4080-899E-7A91F9EE379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slow">
    <p:pull dir="u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LA SCOPERTA DEL DNA 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Il segreto della vita</a:t>
            </a:r>
            <a:endParaRPr lang="it-IT" dirty="0"/>
          </a:p>
        </p:txBody>
      </p:sp>
      <p:pic>
        <p:nvPicPr>
          <p:cNvPr id="9218" name="Picture 2" descr="https://lapromenadecult.files.wordpress.com/2011/08/dna-alie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356992"/>
            <a:ext cx="2736304" cy="26487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ROSALIND FRANKLIN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70080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Chimica e fisica britannica, negli anni ‘50 riesce scattare </a:t>
            </a:r>
            <a:r>
              <a:rPr lang="it-IT" u="sng" dirty="0" smtClean="0"/>
              <a:t>fotografie ad alta definizione dei singoli filamenti di DNA</a:t>
            </a:r>
            <a:r>
              <a:rPr lang="it-IT" dirty="0" smtClean="0"/>
              <a:t>, grazie a una tecnica innovativa basata sulla </a:t>
            </a:r>
            <a:r>
              <a:rPr lang="it-IT" u="sng" dirty="0" smtClean="0"/>
              <a:t>diffrazione a raggi X</a:t>
            </a:r>
            <a:r>
              <a:rPr lang="it-IT" dirty="0" smtClean="0"/>
              <a:t>.</a:t>
            </a:r>
            <a:endParaRPr lang="it-IT" u="sng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467544" y="2780928"/>
            <a:ext cx="828092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/>
              <a:t>Nel 1951 </a:t>
            </a:r>
            <a:r>
              <a:rPr lang="it-IT" dirty="0" err="1" smtClean="0"/>
              <a:t>Rosalind</a:t>
            </a:r>
            <a:r>
              <a:rPr lang="it-IT" dirty="0" smtClean="0"/>
              <a:t> scopre </a:t>
            </a:r>
            <a:r>
              <a:rPr lang="it-IT" u="sng" dirty="0" smtClean="0"/>
              <a:t>l’esistenza di due forme di DNA:</a:t>
            </a:r>
          </a:p>
          <a:p>
            <a:pPr marL="266700" indent="-266700">
              <a:buClr>
                <a:schemeClr val="accent1"/>
              </a:buClr>
              <a:buFont typeface="Wingdings" pitchFamily="2" charset="2"/>
              <a:buChar char="Ø"/>
            </a:pPr>
            <a:r>
              <a:rPr lang="it-IT" i="1" u="sng" dirty="0" smtClean="0"/>
              <a:t>Forma b</a:t>
            </a:r>
            <a:r>
              <a:rPr lang="it-IT" dirty="0" smtClean="0"/>
              <a:t>: osservata quando il DNA si trova in una soluzione ad altro grado di umidità.</a:t>
            </a:r>
            <a:endParaRPr lang="it-IT" u="sng" dirty="0" smtClean="0"/>
          </a:p>
          <a:p>
            <a:pPr marL="266700" indent="-266700">
              <a:buClr>
                <a:schemeClr val="accent1"/>
              </a:buClr>
              <a:buFont typeface="Wingdings" pitchFamily="2" charset="2"/>
              <a:buChar char="Ø"/>
            </a:pPr>
            <a:r>
              <a:rPr lang="it-IT" i="1" u="sng" dirty="0" smtClean="0"/>
              <a:t>Forma a</a:t>
            </a:r>
            <a:r>
              <a:rPr lang="it-IT" dirty="0" smtClean="0"/>
              <a:t>: ottenuta da una soluzione a più basso contenuto d’acqua.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220072" y="4581128"/>
            <a:ext cx="3456384" cy="1224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Nel maggio 1951 scatta la </a:t>
            </a:r>
            <a:r>
              <a:rPr lang="it-IT" i="1" u="sng" dirty="0" smtClean="0"/>
              <a:t>foto 51 </a:t>
            </a:r>
            <a:r>
              <a:rPr lang="it-IT" dirty="0" smtClean="0"/>
              <a:t>che mostrava una vera e propria X che non diede dubbi sulla </a:t>
            </a:r>
            <a:r>
              <a:rPr lang="it-IT" u="sng" dirty="0" smtClean="0"/>
              <a:t>struttura a elica del DNA</a:t>
            </a:r>
            <a:r>
              <a:rPr lang="it-IT" dirty="0" smtClean="0"/>
              <a:t>.</a:t>
            </a:r>
            <a:endParaRPr lang="it-IT" dirty="0"/>
          </a:p>
        </p:txBody>
      </p:sp>
      <p:pic>
        <p:nvPicPr>
          <p:cNvPr id="23554" name="Picture 2" descr="http://www.intechopen.com/source/html/16928/media/image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4377537" cy="18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WATSON E CRICK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403648" y="1772816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 smtClean="0"/>
              <a:t>Wilkins sottrae di nascosto dati e immagini</a:t>
            </a:r>
            <a:r>
              <a:rPr lang="it-IT" dirty="0" smtClean="0"/>
              <a:t> alla Franklin, tra cui la foto numero 51, e li mostra al collega </a:t>
            </a:r>
            <a:r>
              <a:rPr lang="it-IT" u="sng" dirty="0" smtClean="0"/>
              <a:t>Watson</a:t>
            </a:r>
            <a:r>
              <a:rPr lang="it-IT" dirty="0" smtClean="0"/>
              <a:t>. </a:t>
            </a:r>
            <a:endParaRPr lang="it-IT" dirty="0"/>
          </a:p>
        </p:txBody>
      </p:sp>
      <p:cxnSp>
        <p:nvCxnSpPr>
          <p:cNvPr id="6" name="Connettore 2 5"/>
          <p:cNvCxnSpPr/>
          <p:nvPr/>
        </p:nvCxnSpPr>
        <p:spPr>
          <a:xfrm>
            <a:off x="539552" y="1988840"/>
            <a:ext cx="792088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1403648" y="2852936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Grazie a questi Watson, Crick e Wilkins elaborano il MODELLO DELLA STRUTTURA A DOPPIA ELICA DEL DNA.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292080" y="4005064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Nel 1962 i tre scienziati ricevono il </a:t>
            </a:r>
            <a:r>
              <a:rPr lang="it-IT" u="sng" dirty="0" smtClean="0"/>
              <a:t>Premio Nobel per la scoperta</a:t>
            </a:r>
            <a:r>
              <a:rPr lang="it-IT" dirty="0" smtClean="0"/>
              <a:t>. 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043608" y="400506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Rosalind</a:t>
            </a:r>
            <a:r>
              <a:rPr lang="it-IT" dirty="0" smtClean="0"/>
              <a:t> </a:t>
            </a:r>
            <a:r>
              <a:rPr lang="it-IT" dirty="0" err="1" smtClean="0"/>
              <a:t>Franklind</a:t>
            </a:r>
            <a:r>
              <a:rPr lang="it-IT" dirty="0" smtClean="0"/>
              <a:t> ignara del furto si congratula con loro della scoperta.</a:t>
            </a:r>
            <a:endParaRPr lang="it-IT" dirty="0"/>
          </a:p>
        </p:txBody>
      </p:sp>
      <p:cxnSp>
        <p:nvCxnSpPr>
          <p:cNvPr id="13" name="Connettore 2 12"/>
          <p:cNvCxnSpPr/>
          <p:nvPr/>
        </p:nvCxnSpPr>
        <p:spPr>
          <a:xfrm>
            <a:off x="539552" y="2996952"/>
            <a:ext cx="792088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endCxn id="9" idx="0"/>
          </p:cNvCxnSpPr>
          <p:nvPr/>
        </p:nvCxnSpPr>
        <p:spPr>
          <a:xfrm>
            <a:off x="2771800" y="3501008"/>
            <a:ext cx="0" cy="50405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/>
          <p:cNvCxnSpPr>
            <a:endCxn id="8" idx="0"/>
          </p:cNvCxnSpPr>
          <p:nvPr/>
        </p:nvCxnSpPr>
        <p:spPr>
          <a:xfrm>
            <a:off x="6948264" y="3284984"/>
            <a:ext cx="0" cy="72008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/>
          <p:cNvCxnSpPr/>
          <p:nvPr/>
        </p:nvCxnSpPr>
        <p:spPr>
          <a:xfrm>
            <a:off x="6948264" y="5013176"/>
            <a:ext cx="0" cy="43204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/>
          <p:cNvSpPr txBox="1"/>
          <p:nvPr/>
        </p:nvSpPr>
        <p:spPr>
          <a:xfrm>
            <a:off x="4067944" y="544522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Non viene dato </a:t>
            </a:r>
            <a:r>
              <a:rPr lang="it-IT" u="sng" dirty="0" smtClean="0"/>
              <a:t>alcun riconoscimento all’apporto dato dalle ricerche di </a:t>
            </a:r>
            <a:r>
              <a:rPr lang="it-IT" u="sng" dirty="0" err="1" smtClean="0"/>
              <a:t>Rosalind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PROTEINE O DNA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556792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lnSpc>
                <a:spcPct val="250000"/>
              </a:lnSpc>
              <a:buFont typeface="Arial" pitchFamily="34" charset="0"/>
              <a:buChar char="•"/>
            </a:pPr>
            <a:r>
              <a:rPr lang="it-IT" dirty="0" smtClean="0"/>
              <a:t>1869: </a:t>
            </a:r>
            <a:r>
              <a:rPr lang="it-IT" dirty="0" err="1" smtClean="0"/>
              <a:t>Miescher</a:t>
            </a:r>
            <a:r>
              <a:rPr lang="it-IT" dirty="0" smtClean="0"/>
              <a:t> scopre la presenza nei globuli bianchi della </a:t>
            </a:r>
            <a:r>
              <a:rPr lang="it-IT" u="sng" dirty="0" smtClean="0"/>
              <a:t>nucleina</a:t>
            </a:r>
            <a:r>
              <a:rPr lang="it-IT" dirty="0" smtClean="0"/>
              <a:t>.</a:t>
            </a:r>
          </a:p>
          <a:p>
            <a:pPr marL="266700" indent="-266700">
              <a:lnSpc>
                <a:spcPct val="250000"/>
              </a:lnSpc>
              <a:buFont typeface="Arial" pitchFamily="34" charset="0"/>
              <a:buChar char="•"/>
            </a:pPr>
            <a:r>
              <a:rPr lang="it-IT" dirty="0" smtClean="0"/>
              <a:t>Anni 20 del 1900: la nucleina è formata da DNA e PROTEINE (</a:t>
            </a:r>
            <a:r>
              <a:rPr lang="it-IT" i="1" dirty="0" smtClean="0"/>
              <a:t>cromosomi</a:t>
            </a:r>
            <a:r>
              <a:rPr lang="it-IT" dirty="0" smtClean="0"/>
              <a:t>)</a:t>
            </a:r>
          </a:p>
          <a:p>
            <a:pPr marL="266700" indent="-266700">
              <a:lnSpc>
                <a:spcPct val="250000"/>
              </a:lnSpc>
              <a:buFont typeface="Arial" pitchFamily="34" charset="0"/>
              <a:buChar char="•"/>
            </a:pPr>
            <a:endParaRPr lang="it-IT" dirty="0"/>
          </a:p>
          <a:p>
            <a:pPr marL="266700" indent="-266700">
              <a:lnSpc>
                <a:spcPct val="250000"/>
              </a:lnSpc>
              <a:buFont typeface="Arial" pitchFamily="34" charset="0"/>
              <a:buChar char="•"/>
            </a:pPr>
            <a:endParaRPr lang="it-IT" dirty="0" smtClean="0"/>
          </a:p>
          <a:p>
            <a:pPr marL="266700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Prevista dagli scienziati dell’epoche come risposta le </a:t>
            </a:r>
            <a:r>
              <a:rPr lang="it-IT" u="sng" dirty="0" smtClean="0"/>
              <a:t>proteine</a:t>
            </a:r>
            <a:r>
              <a:rPr lang="it-IT" dirty="0" smtClean="0"/>
              <a:t> poiché:</a:t>
            </a:r>
          </a:p>
          <a:p>
            <a:pPr marL="541338" indent="-274638"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/>
              <a:t>Più complesse del DNA</a:t>
            </a:r>
          </a:p>
          <a:p>
            <a:pPr marL="541338" indent="-274638"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/>
              <a:t>Presenti in cromosomi e citoplasma</a:t>
            </a:r>
          </a:p>
          <a:p>
            <a:pPr marL="541338" indent="-274638">
              <a:lnSpc>
                <a:spcPct val="150000"/>
              </a:lnSpc>
              <a:buFont typeface="Wingdings" pitchFamily="2" charset="2"/>
              <a:buChar char="Ø"/>
            </a:pPr>
            <a:r>
              <a:rPr lang="it-IT" dirty="0" smtClean="0"/>
              <a:t>La malattie genetiche causavano una variazione delle proteine specifiche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4355976" y="3212976"/>
            <a:ext cx="3276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Quale dei due è la </a:t>
            </a:r>
            <a:r>
              <a:rPr lang="it-IT" u="sng" dirty="0" smtClean="0"/>
              <a:t>sede delle informazioni genetiche</a:t>
            </a:r>
            <a:r>
              <a:rPr lang="it-IT" dirty="0" smtClean="0"/>
              <a:t>?</a:t>
            </a:r>
            <a:endParaRPr lang="it-IT" dirty="0"/>
          </a:p>
        </p:txBody>
      </p:sp>
      <p:cxnSp>
        <p:nvCxnSpPr>
          <p:cNvPr id="17" name="Connettore 2 16"/>
          <p:cNvCxnSpPr/>
          <p:nvPr/>
        </p:nvCxnSpPr>
        <p:spPr>
          <a:xfrm>
            <a:off x="5940152" y="2924944"/>
            <a:ext cx="0" cy="28803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LE INFORMAZIONI GENETICHE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1700808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1828: Griffith studia </a:t>
            </a:r>
            <a:r>
              <a:rPr lang="it-IT" u="sng" dirty="0" smtClean="0"/>
              <a:t>pneumococco</a:t>
            </a:r>
            <a:r>
              <a:rPr lang="it-IT" dirty="0" smtClean="0"/>
              <a:t> (batterio della polmonite), che causava la morte di molte persone</a:t>
            </a:r>
            <a:endParaRPr lang="it-IT" dirty="0"/>
          </a:p>
        </p:txBody>
      </p:sp>
      <p:cxnSp>
        <p:nvCxnSpPr>
          <p:cNvPr id="6" name="Connettore 2 5"/>
          <p:cNvCxnSpPr>
            <a:endCxn id="7" idx="0"/>
          </p:cNvCxnSpPr>
          <p:nvPr/>
        </p:nvCxnSpPr>
        <p:spPr>
          <a:xfrm>
            <a:off x="3923928" y="2132856"/>
            <a:ext cx="0" cy="43204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3131840" y="25649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Due famiglie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796136" y="227687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Ceppo S (</a:t>
            </a:r>
            <a:r>
              <a:rPr lang="it-IT" i="1" dirty="0" smtClean="0"/>
              <a:t>capsulati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5796136" y="278092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Ceppo R (</a:t>
            </a:r>
            <a:r>
              <a:rPr lang="it-IT" i="1" dirty="0" smtClean="0"/>
              <a:t>acapsulati</a:t>
            </a:r>
            <a:r>
              <a:rPr lang="it-IT" dirty="0" smtClean="0"/>
              <a:t>)</a:t>
            </a:r>
            <a:endParaRPr lang="it-IT" dirty="0"/>
          </a:p>
        </p:txBody>
      </p:sp>
      <p:cxnSp>
        <p:nvCxnSpPr>
          <p:cNvPr id="12" name="Connettore 2 11"/>
          <p:cNvCxnSpPr>
            <a:stCxn id="7" idx="3"/>
            <a:endCxn id="9" idx="1"/>
          </p:cNvCxnSpPr>
          <p:nvPr/>
        </p:nvCxnSpPr>
        <p:spPr>
          <a:xfrm>
            <a:off x="4716016" y="2749570"/>
            <a:ext cx="1080120" cy="21602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>
            <a:stCxn id="7" idx="3"/>
            <a:endCxn id="8" idx="1"/>
          </p:cNvCxnSpPr>
          <p:nvPr/>
        </p:nvCxnSpPr>
        <p:spPr>
          <a:xfrm flipV="1">
            <a:off x="4716016" y="2461538"/>
            <a:ext cx="1080120" cy="28803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67544" y="3212976"/>
            <a:ext cx="8280920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lnSpc>
                <a:spcPct val="150000"/>
              </a:lnSpc>
            </a:pPr>
            <a:r>
              <a:rPr lang="it-IT" sz="1700" u="sng" dirty="0" smtClean="0"/>
              <a:t>Esperimento sui topi</a:t>
            </a:r>
            <a:r>
              <a:rPr lang="it-IT" sz="1700" dirty="0" smtClean="0"/>
              <a:t>: </a:t>
            </a:r>
          </a:p>
          <a:p>
            <a:pPr marL="266700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1700" dirty="0" smtClean="0"/>
              <a:t>Iniettati il batterio S e il batterio R: </a:t>
            </a:r>
            <a:r>
              <a:rPr lang="it-IT" sz="1700" u="sng" dirty="0" smtClean="0"/>
              <a:t>sopravvivono solo al batterio R</a:t>
            </a:r>
            <a:r>
              <a:rPr lang="it-IT" sz="1700" dirty="0" smtClean="0"/>
              <a:t>.</a:t>
            </a:r>
          </a:p>
          <a:p>
            <a:pPr marL="266700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1700" dirty="0" smtClean="0"/>
              <a:t>Iniettato </a:t>
            </a:r>
            <a:r>
              <a:rPr lang="it-IT" sz="1700" u="sng" dirty="0" smtClean="0"/>
              <a:t>batterio S ucciso col calore</a:t>
            </a:r>
            <a:r>
              <a:rPr lang="it-IT" sz="1700" dirty="0" smtClean="0"/>
              <a:t>: sopravvivono.</a:t>
            </a:r>
          </a:p>
          <a:p>
            <a:pPr marL="266700" indent="-266700">
              <a:lnSpc>
                <a:spcPct val="150000"/>
              </a:lnSpc>
              <a:buFont typeface="Arial" pitchFamily="34" charset="0"/>
              <a:buChar char="•"/>
            </a:pPr>
            <a:r>
              <a:rPr lang="it-IT" sz="1700" dirty="0" smtClean="0"/>
              <a:t>Mescolati i </a:t>
            </a:r>
            <a:r>
              <a:rPr lang="it-IT" sz="1700" u="sng" dirty="0" smtClean="0"/>
              <a:t>batteri morti del ceppo S con quelli vivi del ceppo R</a:t>
            </a:r>
            <a:r>
              <a:rPr lang="it-IT" sz="1700" dirty="0" smtClean="0"/>
              <a:t> e iniettati: sopravvivono.</a:t>
            </a:r>
          </a:p>
        </p:txBody>
      </p:sp>
      <p:cxnSp>
        <p:nvCxnSpPr>
          <p:cNvPr id="20" name="Connettore 2 19"/>
          <p:cNvCxnSpPr/>
          <p:nvPr/>
        </p:nvCxnSpPr>
        <p:spPr>
          <a:xfrm>
            <a:off x="611560" y="5733256"/>
            <a:ext cx="792088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1475656" y="544522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FATTORE TRASFORMANTE ha trasformato i batteri del ceppo R </a:t>
            </a:r>
            <a:r>
              <a:rPr lang="it-IT" i="1" dirty="0" smtClean="0"/>
              <a:t>da acapsulati a capsulati </a:t>
            </a:r>
            <a:r>
              <a:rPr lang="it-IT" dirty="0" smtClean="0"/>
              <a:t>(</a:t>
            </a:r>
            <a:r>
              <a:rPr lang="it-IT" u="sng" dirty="0" smtClean="0"/>
              <a:t>le informazioni si trasmettono</a:t>
            </a:r>
            <a:r>
              <a:rPr lang="it-IT" dirty="0" smtClean="0"/>
              <a:t>)</a:t>
            </a:r>
            <a:endParaRPr lang="it-IT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/>
      <p:bldP spid="7" grpId="0"/>
      <p:bldP spid="8" grpId="0"/>
      <p:bldP spid="9" grpId="0"/>
      <p:bldP spid="1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IL DNA CONTIENE LE INFORMAZIONI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5536" y="1772816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Nel 1944 </a:t>
            </a:r>
            <a:r>
              <a:rPr lang="it-IT" dirty="0" err="1" smtClean="0"/>
              <a:t>Avery</a:t>
            </a:r>
            <a:r>
              <a:rPr lang="it-IT" dirty="0" smtClean="0"/>
              <a:t> dimostra che il fattore trasformante scoperto da Griffith è il DNA.</a:t>
            </a:r>
          </a:p>
        </p:txBody>
      </p:sp>
      <p:pic>
        <p:nvPicPr>
          <p:cNvPr id="6146" name="Picture 2" descr="http://upload.wikimedia.org/wikipedia/it/e/e9/Avery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68960"/>
            <a:ext cx="3841384" cy="28525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CasellaDiTesto 4"/>
          <p:cNvSpPr txBox="1"/>
          <p:nvPr/>
        </p:nvSpPr>
        <p:spPr>
          <a:xfrm>
            <a:off x="4716016" y="3212976"/>
            <a:ext cx="3888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/>
              <a:t>Inietta nei topi estratti del ceppo R e S scoprendo che solo il </a:t>
            </a:r>
            <a:r>
              <a:rPr lang="it-IT" u="sng" dirty="0" smtClean="0"/>
              <a:t>DNA RIUSCIVA A TRASMETTERE L’INFORMAZIONE</a:t>
            </a:r>
            <a:r>
              <a:rPr lang="it-IT" dirty="0" smtClean="0"/>
              <a:t> che conteneva le istruzioni per costruire la capsula, causando così la morte del topo.</a:t>
            </a:r>
          </a:p>
          <a:p>
            <a:endParaRPr lang="it-IT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ESPERIMENTO CON I </a:t>
            </a:r>
            <a:r>
              <a:rPr lang="it-IT" dirty="0" smtClean="0">
                <a:solidFill>
                  <a:schemeClr val="accent1"/>
                </a:solidFill>
              </a:rPr>
              <a:t>FAGI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28092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 err="1"/>
              <a:t>Hershey</a:t>
            </a:r>
            <a:r>
              <a:rPr lang="it-IT" sz="1800" dirty="0"/>
              <a:t> </a:t>
            </a:r>
            <a:r>
              <a:rPr lang="it-IT" sz="1800" dirty="0" smtClean="0"/>
              <a:t>e </a:t>
            </a:r>
            <a:r>
              <a:rPr lang="it-IT" sz="1800" dirty="0"/>
              <a:t>Chase </a:t>
            </a:r>
            <a:r>
              <a:rPr lang="it-IT" sz="1800" dirty="0" smtClean="0"/>
              <a:t>lavorano sui batteriofagi:</a:t>
            </a:r>
          </a:p>
          <a:p>
            <a:r>
              <a:rPr lang="it-IT" sz="1800" dirty="0" smtClean="0"/>
              <a:t>Il batteriofago T2 attacca un batterio</a:t>
            </a:r>
          </a:p>
          <a:p>
            <a:r>
              <a:rPr lang="it-IT" sz="1800" dirty="0" smtClean="0"/>
              <a:t>Parte del virus (composto da DNA e rivestimento proteico) penetra nella cellula che scoppia, liberando decine di nuovi fagi.</a:t>
            </a:r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it-IT" sz="1800" dirty="0" smtClean="0"/>
              <a:t>La sostanza iniettata era DNA O PROTEINE ???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it-IT" sz="1800" dirty="0" smtClean="0"/>
              <a:t>Si dimostrò grazie all’uso di </a:t>
            </a:r>
            <a:r>
              <a:rPr lang="it-IT" sz="1800" u="sng" dirty="0" smtClean="0"/>
              <a:t>isotopi radioattivi </a:t>
            </a:r>
            <a:r>
              <a:rPr lang="it-IT" sz="1800" dirty="0" smtClean="0"/>
              <a:t>specifici.</a:t>
            </a:r>
          </a:p>
          <a:p>
            <a:pPr marL="0" indent="0">
              <a:buNone/>
            </a:pPr>
            <a:r>
              <a:rPr lang="it-IT" sz="1800" dirty="0" smtClean="0"/>
              <a:t>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6084168" y="55172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DNA</a:t>
            </a:r>
            <a:r>
              <a:rPr lang="it-IT" dirty="0" smtClean="0">
                <a:sym typeface="Wingdings" panose="05000000000000000000" pitchFamily="2" charset="2"/>
              </a:rPr>
              <a:t> fosforo 32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084168" y="472514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PROTEINE </a:t>
            </a:r>
            <a:r>
              <a:rPr lang="it-IT" dirty="0" smtClean="0">
                <a:sym typeface="Wingdings" panose="05000000000000000000" pitchFamily="2" charset="2"/>
              </a:rPr>
              <a:t> zolfo 35</a:t>
            </a:r>
            <a:endParaRPr lang="it-IT" dirty="0"/>
          </a:p>
        </p:txBody>
      </p:sp>
      <p:pic>
        <p:nvPicPr>
          <p:cNvPr id="5122" name="Picture 2" descr="http://www.chimicare.org/blog/wp-content/uploads/2014/08/esperimento-di-Harsey-e-Cha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365104"/>
            <a:ext cx="3814556" cy="172819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37" name="Connettore 1 36"/>
          <p:cNvCxnSpPr/>
          <p:nvPr/>
        </p:nvCxnSpPr>
        <p:spPr>
          <a:xfrm>
            <a:off x="5004048" y="4293096"/>
            <a:ext cx="0" cy="57606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>
            <a:off x="5004048" y="4869160"/>
            <a:ext cx="108012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>
            <a:off x="4716016" y="4293096"/>
            <a:ext cx="0" cy="136815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4716016" y="5661248"/>
            <a:ext cx="1368152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07801001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63812" y="208030"/>
            <a:ext cx="8677976" cy="758952"/>
          </a:xfrm>
        </p:spPr>
        <p:txBody>
          <a:bodyPr>
            <a:no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DNA = informazioni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503920" cy="965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 smtClean="0"/>
              <a:t>Viene ripetuto l’esperimento con i fagi</a:t>
            </a:r>
            <a:endParaRPr lang="it-IT" sz="1800" dirty="0"/>
          </a:p>
        </p:txBody>
      </p:sp>
      <p:cxnSp>
        <p:nvCxnSpPr>
          <p:cNvPr id="5" name="Connettore 2 4"/>
          <p:cNvCxnSpPr/>
          <p:nvPr/>
        </p:nvCxnSpPr>
        <p:spPr>
          <a:xfrm>
            <a:off x="539552" y="4721706"/>
            <a:ext cx="72008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1331640" y="4505682"/>
            <a:ext cx="7474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Cellula centrifugata per separare il materiale rimasto fuori dal batterio. </a:t>
            </a:r>
            <a:endParaRPr lang="it-IT" dirty="0"/>
          </a:p>
        </p:txBody>
      </p:sp>
      <p:cxnSp>
        <p:nvCxnSpPr>
          <p:cNvPr id="8" name="Connettore 2 7"/>
          <p:cNvCxnSpPr/>
          <p:nvPr/>
        </p:nvCxnSpPr>
        <p:spPr>
          <a:xfrm>
            <a:off x="539552" y="5297770"/>
            <a:ext cx="72008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1331640" y="5081746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All’interno rimane il </a:t>
            </a:r>
            <a:r>
              <a:rPr lang="it-IT" u="sng" dirty="0" smtClean="0"/>
              <a:t>fosforo radioattivo</a:t>
            </a:r>
            <a:r>
              <a:rPr lang="it-IT" dirty="0" smtClean="0"/>
              <a:t>. </a:t>
            </a:r>
            <a:endParaRPr lang="it-IT" dirty="0"/>
          </a:p>
        </p:txBody>
      </p:sp>
      <p:cxnSp>
        <p:nvCxnSpPr>
          <p:cNvPr id="11" name="Connettore 2 10"/>
          <p:cNvCxnSpPr/>
          <p:nvPr/>
        </p:nvCxnSpPr>
        <p:spPr>
          <a:xfrm>
            <a:off x="539552" y="5873834"/>
            <a:ext cx="72008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1331640" y="566124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Il </a:t>
            </a:r>
            <a:r>
              <a:rPr lang="it-IT" i="1" u="sng" dirty="0" smtClean="0"/>
              <a:t>DNA contiene le informazioni</a:t>
            </a:r>
            <a:r>
              <a:rPr lang="it-IT" dirty="0" smtClean="0"/>
              <a:t> per creare nuovi fagi. </a:t>
            </a:r>
            <a:endParaRPr lang="it-IT" dirty="0"/>
          </a:p>
        </p:txBody>
      </p:sp>
      <p:pic>
        <p:nvPicPr>
          <p:cNvPr id="4098" name="Picture 2" descr="esperimento di Harsey e Chase con batteriofago 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888432" cy="20572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61435993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COSA SI SAPEVA DEL DNA?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827584" y="5517232"/>
            <a:ext cx="3816424" cy="432048"/>
          </a:xfrm>
        </p:spPr>
        <p:txBody>
          <a:bodyPr>
            <a:normAutofit/>
          </a:bodyPr>
          <a:lstStyle/>
          <a:p>
            <a:pPr marL="180975" indent="-180975">
              <a:buSzPct val="100000"/>
              <a:buFont typeface="Arial" pitchFamily="34" charset="0"/>
              <a:buChar char="•"/>
            </a:pPr>
            <a:r>
              <a:rPr lang="it-IT" sz="2000" dirty="0" smtClean="0"/>
              <a:t>ZUCCHERO</a:t>
            </a: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27584" y="2420888"/>
            <a:ext cx="56462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lnSpc>
                <a:spcPct val="150000"/>
              </a:lnSpc>
              <a:buClr>
                <a:schemeClr val="accent1"/>
              </a:buClr>
              <a:buFont typeface="Arial" pitchFamily="34" charset="0"/>
              <a:buChar char="•"/>
            </a:pPr>
            <a:r>
              <a:rPr lang="it-IT" sz="2000" dirty="0" smtClean="0"/>
              <a:t>BASI AZOTATE:</a:t>
            </a:r>
          </a:p>
          <a:p>
            <a:pPr marL="442913" indent="-261938">
              <a:buClr>
                <a:schemeClr val="accent1"/>
              </a:buClr>
              <a:buFont typeface="Courier New" pitchFamily="49" charset="0"/>
              <a:buChar char="o"/>
            </a:pPr>
            <a:r>
              <a:rPr lang="it-IT" sz="2000" dirty="0" smtClean="0"/>
              <a:t>Adenina</a:t>
            </a:r>
          </a:p>
          <a:p>
            <a:pPr marL="442913" indent="-261938">
              <a:buClr>
                <a:schemeClr val="accent1"/>
              </a:buClr>
              <a:buFont typeface="Courier New" pitchFamily="49" charset="0"/>
              <a:buChar char="o"/>
            </a:pPr>
            <a:r>
              <a:rPr lang="it-IT" sz="2000" dirty="0" smtClean="0"/>
              <a:t>Timina</a:t>
            </a:r>
          </a:p>
          <a:p>
            <a:pPr marL="442913" indent="-261938">
              <a:buClr>
                <a:schemeClr val="accent1"/>
              </a:buClr>
              <a:buFont typeface="Courier New" pitchFamily="49" charset="0"/>
              <a:buChar char="o"/>
            </a:pPr>
            <a:r>
              <a:rPr lang="it-IT" sz="2000" dirty="0" smtClean="0"/>
              <a:t>Guanina</a:t>
            </a:r>
          </a:p>
          <a:p>
            <a:pPr marL="442913" indent="-261938">
              <a:buClr>
                <a:schemeClr val="accent1"/>
              </a:buClr>
              <a:buFont typeface="Courier New" pitchFamily="49" charset="0"/>
              <a:buChar char="o"/>
            </a:pPr>
            <a:r>
              <a:rPr lang="it-IT" sz="2000" dirty="0" smtClean="0"/>
              <a:t>Citosina  </a:t>
            </a:r>
            <a:endParaRPr lang="it-IT" sz="20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27584" y="4653136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Clr>
                <a:schemeClr val="accent1"/>
              </a:buClr>
              <a:buFont typeface="Arial" pitchFamily="34" charset="0"/>
              <a:buChar char="•"/>
            </a:pPr>
            <a:r>
              <a:rPr lang="it-IT" sz="2000" dirty="0" smtClean="0"/>
              <a:t>GRUPPO FOSFATO</a:t>
            </a:r>
            <a:endParaRPr lang="it-IT" sz="20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988840"/>
            <a:ext cx="3528392" cy="39611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asellaDiTesto 7"/>
          <p:cNvSpPr txBox="1"/>
          <p:nvPr/>
        </p:nvSpPr>
        <p:spPr>
          <a:xfrm>
            <a:off x="683568" y="1772816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FORMATO DA: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xmlns="" val="2128896950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it-IT" dirty="0" smtClean="0">
                <a:solidFill>
                  <a:schemeClr val="accent1"/>
                </a:solidFill>
              </a:rPr>
              <a:t>CHARGAFF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95536" y="1628800"/>
            <a:ext cx="8280920" cy="165618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it-IT" sz="1800" dirty="0" smtClean="0"/>
              <a:t>Negli anni ‘50 scopre: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t-IT" sz="1800" dirty="0" smtClean="0"/>
              <a:t>La </a:t>
            </a:r>
            <a:r>
              <a:rPr lang="it-IT" sz="1800" u="sng" dirty="0" smtClean="0"/>
              <a:t>percentuale di nucleotidi è costante</a:t>
            </a:r>
            <a:r>
              <a:rPr lang="it-IT" sz="1800" dirty="0" smtClean="0"/>
              <a:t> in ogni cellula dell’individuo.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t-IT" sz="1800" dirty="0" smtClean="0"/>
              <a:t>La </a:t>
            </a:r>
            <a:r>
              <a:rPr lang="it-IT" sz="1800" u="sng" dirty="0" smtClean="0"/>
              <a:t>percentuale di adenina e guanina è uguale</a:t>
            </a:r>
            <a:r>
              <a:rPr lang="it-IT" sz="1800" dirty="0" smtClean="0"/>
              <a:t> all’interno della stessa specie.</a:t>
            </a:r>
          </a:p>
        </p:txBody>
      </p:sp>
      <p:pic>
        <p:nvPicPr>
          <p:cNvPr id="2050" name="Picture 2" descr="http://dxline.org/img/term/chargaffs-rule-286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501007"/>
            <a:ext cx="3362582" cy="25603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395536" y="3645024"/>
            <a:ext cx="5040560" cy="2304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ü"/>
            </a:pPr>
            <a:r>
              <a:rPr lang="it-IT" dirty="0" smtClean="0"/>
              <a:t>La quantità di adenina eguaglia quella di timina e la quantità di citosina quella di guanina (</a:t>
            </a:r>
            <a:r>
              <a:rPr lang="it-IT" i="1" u="sng" dirty="0" err="1" smtClean="0"/>
              <a:t>%A</a:t>
            </a:r>
            <a:r>
              <a:rPr lang="it-IT" i="1" u="sng" dirty="0" smtClean="0"/>
              <a:t> = </a:t>
            </a:r>
            <a:r>
              <a:rPr lang="it-IT" i="1" u="sng" dirty="0" err="1" smtClean="0"/>
              <a:t>%T</a:t>
            </a:r>
            <a:r>
              <a:rPr lang="it-IT" i="1" u="sng" dirty="0" smtClean="0"/>
              <a:t>; </a:t>
            </a:r>
            <a:r>
              <a:rPr lang="it-IT" i="1" u="sng" dirty="0" err="1" smtClean="0"/>
              <a:t>%C</a:t>
            </a:r>
            <a:r>
              <a:rPr lang="it-IT" i="1" u="sng" dirty="0" smtClean="0"/>
              <a:t> = </a:t>
            </a:r>
            <a:r>
              <a:rPr lang="it-IT" i="1" u="sng" dirty="0" err="1" smtClean="0"/>
              <a:t>%G</a:t>
            </a:r>
            <a:r>
              <a:rPr lang="it-IT" dirty="0" smtClean="0"/>
              <a:t>). </a:t>
            </a:r>
          </a:p>
          <a:p>
            <a:pPr marL="274320" indent="-27432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anose="05000000000000000000" pitchFamily="2" charset="2"/>
              <a:buChar char="ü"/>
            </a:pPr>
            <a:r>
              <a:rPr lang="it-IT" dirty="0" smtClean="0"/>
              <a:t>La quantità totale delle </a:t>
            </a:r>
            <a:r>
              <a:rPr lang="it-IT" u="sng" dirty="0" err="1" smtClean="0"/>
              <a:t>purine</a:t>
            </a:r>
            <a:r>
              <a:rPr lang="it-IT" u="sng" dirty="0" smtClean="0"/>
              <a:t> è uguale a quella delle pirimidine</a:t>
            </a:r>
            <a:r>
              <a:rPr lang="it-I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7204534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chemeClr val="accent1"/>
                </a:solidFill>
              </a:rPr>
              <a:t>IL DNA NEI GAMETI </a:t>
            </a:r>
            <a:endParaRPr lang="it-IT" dirty="0">
              <a:solidFill>
                <a:schemeClr val="accent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352928" cy="1440160"/>
          </a:xfrm>
        </p:spPr>
        <p:txBody>
          <a:bodyPr>
            <a:normAutofit/>
          </a:bodyPr>
          <a:lstStyle/>
          <a:p>
            <a:pPr marL="719138" indent="-719138">
              <a:buNone/>
            </a:pPr>
            <a:r>
              <a:rPr lang="it-IT" sz="2000" dirty="0" smtClean="0"/>
              <a:t>1949:  Roger e Colette </a:t>
            </a:r>
            <a:r>
              <a:rPr lang="it-IT" sz="2000" dirty="0" err="1" smtClean="0"/>
              <a:t>Vendrely</a:t>
            </a:r>
            <a:r>
              <a:rPr lang="it-IT" sz="2000" dirty="0" smtClean="0"/>
              <a:t>, insieme ad André </a:t>
            </a:r>
            <a:r>
              <a:rPr lang="it-IT" sz="2000" dirty="0" err="1" smtClean="0"/>
              <a:t>Boivin</a:t>
            </a:r>
            <a:r>
              <a:rPr lang="it-IT" sz="2000" dirty="0" smtClean="0"/>
              <a:t>, scoprono  che le cellule deputate alla riproduzione contengono </a:t>
            </a:r>
            <a:r>
              <a:rPr lang="it-IT" sz="1800" u="sng" dirty="0" smtClean="0"/>
              <a:t>UN QUANTITATIVO </a:t>
            </a:r>
            <a:r>
              <a:rPr lang="it-IT" sz="1800" u="sng" dirty="0" err="1" smtClean="0"/>
              <a:t>DI</a:t>
            </a:r>
            <a:r>
              <a:rPr lang="it-IT" sz="1800" u="sng" dirty="0" smtClean="0"/>
              <a:t> DNA PARI ALLA METÀ</a:t>
            </a:r>
            <a:r>
              <a:rPr lang="it-IT" sz="2000" dirty="0" smtClean="0"/>
              <a:t> di quello contenuto nelle altre cellule del corpo. </a:t>
            </a:r>
          </a:p>
          <a:p>
            <a:pPr marL="719138" indent="-719138">
              <a:buNone/>
            </a:pPr>
            <a:endParaRPr lang="it-IT" sz="2000" dirty="0" smtClean="0"/>
          </a:p>
          <a:p>
            <a:pPr marL="719138" indent="-719138">
              <a:buNone/>
            </a:pPr>
            <a:endParaRPr lang="it-IT" sz="2000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683568" y="3717032"/>
            <a:ext cx="77768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/>
              <a:t>Due cellule con metà DNA </a:t>
            </a:r>
            <a:r>
              <a:rPr lang="it-IT" sz="2000" u="sng" dirty="0" smtClean="0"/>
              <a:t>unendosi ricostituivano un patrimonio genetico intero</a:t>
            </a:r>
            <a:r>
              <a:rPr lang="it-IT" sz="2000" dirty="0" smtClean="0"/>
              <a:t>, di derivazione in parte materna e in parte paterna</a:t>
            </a:r>
          </a:p>
          <a:p>
            <a:endParaRPr lang="it-IT" dirty="0"/>
          </a:p>
        </p:txBody>
      </p:sp>
      <p:cxnSp>
        <p:nvCxnSpPr>
          <p:cNvPr id="10" name="Connettore 2 9"/>
          <p:cNvCxnSpPr>
            <a:endCxn id="6" idx="0"/>
          </p:cNvCxnSpPr>
          <p:nvPr/>
        </p:nvCxnSpPr>
        <p:spPr>
          <a:xfrm>
            <a:off x="4572000" y="2780928"/>
            <a:ext cx="0" cy="93610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1043608" y="558924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DNA = SEDE INFORMAZIONE GENETICA</a:t>
            </a:r>
            <a:endParaRPr lang="it-IT" dirty="0"/>
          </a:p>
        </p:txBody>
      </p:sp>
      <p:cxnSp>
        <p:nvCxnSpPr>
          <p:cNvPr id="18" name="Connettore 2 17"/>
          <p:cNvCxnSpPr>
            <a:stCxn id="6" idx="2"/>
            <a:endCxn id="17" idx="0"/>
          </p:cNvCxnSpPr>
          <p:nvPr/>
        </p:nvCxnSpPr>
        <p:spPr>
          <a:xfrm>
            <a:off x="4572000" y="4701917"/>
            <a:ext cx="0" cy="887323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Univer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363</TotalTime>
  <Words>671</Words>
  <Application>Microsoft Office PowerPoint</Application>
  <PresentationFormat>Presentazione su schermo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Città</vt:lpstr>
      <vt:lpstr>Il segreto della vita</vt:lpstr>
      <vt:lpstr>PROTEINE O DNA</vt:lpstr>
      <vt:lpstr>LE INFORMAZIONI GENETICHE</vt:lpstr>
      <vt:lpstr>IL DNA CONTIENE LE INFORMAZIONI</vt:lpstr>
      <vt:lpstr>ESPERIMENTO CON I FAGI</vt:lpstr>
      <vt:lpstr>DNA = informazioni</vt:lpstr>
      <vt:lpstr>COSA SI SAPEVA DEL DNA?</vt:lpstr>
      <vt:lpstr>CHARGAFF</vt:lpstr>
      <vt:lpstr>IL DNA NEI GAMETI </vt:lpstr>
      <vt:lpstr>ROSALIND FRANKLIN</vt:lpstr>
      <vt:lpstr>WATSON E CRICK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Alessandra</cp:lastModifiedBy>
  <cp:revision>50</cp:revision>
  <dcterms:created xsi:type="dcterms:W3CDTF">2015-03-19T14:23:13Z</dcterms:created>
  <dcterms:modified xsi:type="dcterms:W3CDTF">2015-06-17T13:12:33Z</dcterms:modified>
</cp:coreProperties>
</file>